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1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37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887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2910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754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453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7541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75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0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4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6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5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1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9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5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0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STATE COURTS WITH SPECIALIZED JURISDICTIONS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Juvenile courts – 13 years old to under 18 years old.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Not held as accountable as adults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Greater emphasis on rehabilitation than punishment.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Can release to supervision of parents, placed in foster homes or detention in correctional facilities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Courtroom is closed during informal hearing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Judgments not open to the public.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If rehabilitation fails can be tried and punished as an adult.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Appeals to are directed to circuit courts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Probate court – courts that administer wills and estates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A7682752-CC40-45C3-8B8D-65B6190F76A2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9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0E987932-3A59-4EED-AFC3-3DBB7BB497F3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32772" name="Group 2"/>
          <p:cNvGrpSpPr>
            <a:grpSpLocks/>
          </p:cNvGrpSpPr>
          <p:nvPr/>
        </p:nvGrpSpPr>
        <p:grpSpPr bwMode="auto">
          <a:xfrm>
            <a:off x="2438400" y="1304926"/>
            <a:ext cx="7467600" cy="4562475"/>
            <a:chOff x="576" y="822"/>
            <a:chExt cx="4704" cy="2874"/>
          </a:xfrm>
        </p:grpSpPr>
        <p:grpSp>
          <p:nvGrpSpPr>
            <p:cNvPr id="32774" name="Group 3"/>
            <p:cNvGrpSpPr>
              <a:grpSpLocks/>
            </p:cNvGrpSpPr>
            <p:nvPr/>
          </p:nvGrpSpPr>
          <p:grpSpPr bwMode="auto">
            <a:xfrm>
              <a:off x="576" y="912"/>
              <a:ext cx="4704" cy="2784"/>
              <a:chOff x="576" y="912"/>
              <a:chExt cx="4704" cy="2784"/>
            </a:xfrm>
          </p:grpSpPr>
          <p:grpSp>
            <p:nvGrpSpPr>
              <p:cNvPr id="32776" name="Group 4"/>
              <p:cNvGrpSpPr>
                <a:grpSpLocks/>
              </p:cNvGrpSpPr>
              <p:nvPr/>
            </p:nvGrpSpPr>
            <p:grpSpPr bwMode="auto">
              <a:xfrm>
                <a:off x="576" y="912"/>
                <a:ext cx="4608" cy="2688"/>
                <a:chOff x="576" y="912"/>
                <a:chExt cx="4608" cy="2688"/>
              </a:xfrm>
            </p:grpSpPr>
            <p:sp>
              <p:nvSpPr>
                <p:cNvPr id="32781" name="Rectangle 5"/>
                <p:cNvSpPr>
                  <a:spLocks noChangeArrowheads="1"/>
                </p:cNvSpPr>
                <p:nvPr/>
              </p:nvSpPr>
              <p:spPr bwMode="auto">
                <a:xfrm>
                  <a:off x="576" y="912"/>
                  <a:ext cx="4608" cy="24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50000">
                      <a:srgbClr val="FFDB43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82" name="Rectangle 6"/>
                <p:cNvSpPr>
                  <a:spLocks noChangeArrowheads="1"/>
                </p:cNvSpPr>
                <p:nvPr/>
              </p:nvSpPr>
              <p:spPr bwMode="auto">
                <a:xfrm>
                  <a:off x="576" y="2256"/>
                  <a:ext cx="4608" cy="1344"/>
                </a:xfrm>
                <a:prstGeom prst="rect">
                  <a:avLst/>
                </a:prstGeom>
                <a:solidFill>
                  <a:srgbClr val="FFDB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2777" name="Group 7"/>
              <p:cNvGrpSpPr>
                <a:grpSpLocks/>
              </p:cNvGrpSpPr>
              <p:nvPr/>
            </p:nvGrpSpPr>
            <p:grpSpPr bwMode="auto">
              <a:xfrm>
                <a:off x="576" y="1152"/>
                <a:ext cx="4704" cy="2544"/>
                <a:chOff x="576" y="1152"/>
                <a:chExt cx="4704" cy="2544"/>
              </a:xfrm>
            </p:grpSpPr>
            <p:sp>
              <p:nvSpPr>
                <p:cNvPr id="32778" name="Line 8"/>
                <p:cNvSpPr>
                  <a:spLocks noChangeShapeType="1"/>
                </p:cNvSpPr>
                <p:nvPr/>
              </p:nvSpPr>
              <p:spPr bwMode="auto">
                <a:xfrm>
                  <a:off x="576" y="3600"/>
                  <a:ext cx="4607" cy="0"/>
                </a:xfrm>
                <a:prstGeom prst="line">
                  <a:avLst/>
                </a:prstGeom>
                <a:noFill/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79" name="Line 9"/>
                <p:cNvSpPr>
                  <a:spLocks noChangeShapeType="1"/>
                </p:cNvSpPr>
                <p:nvPr/>
              </p:nvSpPr>
              <p:spPr bwMode="auto">
                <a:xfrm>
                  <a:off x="5184" y="1152"/>
                  <a:ext cx="0" cy="2448"/>
                </a:xfrm>
                <a:prstGeom prst="line">
                  <a:avLst/>
                </a:prstGeom>
                <a:noFill/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0" name="Rectangle 10"/>
                <p:cNvSpPr>
                  <a:spLocks noChangeArrowheads="1"/>
                </p:cNvSpPr>
                <p:nvPr/>
              </p:nvSpPr>
              <p:spPr bwMode="auto">
                <a:xfrm>
                  <a:off x="4992" y="3408"/>
                  <a:ext cx="288" cy="288"/>
                </a:xfrm>
                <a:prstGeom prst="rect">
                  <a:avLst/>
                </a:prstGeom>
                <a:solidFill>
                  <a:srgbClr val="CC0000"/>
                </a:solidFill>
                <a:ln>
                  <a:noFill/>
                </a:ln>
                <a:effectLst>
                  <a:prstShdw prst="shdw17" dist="17961" dir="2700000">
                    <a:srgbClr val="7A0000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pic>
          <p:nvPicPr>
            <p:cNvPr id="3277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822"/>
              <a:ext cx="2038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773" name="Rectangle 12"/>
          <p:cNvSpPr>
            <a:spLocks noChangeArrowheads="1"/>
          </p:cNvSpPr>
          <p:nvPr/>
        </p:nvSpPr>
        <p:spPr bwMode="auto">
          <a:xfrm>
            <a:off x="2895600" y="2514601"/>
            <a:ext cx="6400800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3200">
                <a:latin typeface="Arial" panose="020B0604020202020204" pitchFamily="34" charset="0"/>
              </a:rPr>
              <a:t>Name the typical state courts that have specialized jurisdiction.</a:t>
            </a:r>
          </a:p>
        </p:txBody>
      </p:sp>
    </p:spTree>
    <p:extLst>
      <p:ext uri="{BB962C8B-B14F-4D97-AF65-F5344CB8AC3E}">
        <p14:creationId xmlns:p14="http://schemas.microsoft.com/office/powerpoint/2010/main" val="112852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3-3</a:t>
            </a:r>
            <a:r>
              <a:rPr lang="en-US" smtClean="0"/>
              <a:t> State Court Systems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GOALS</a:t>
            </a:r>
          </a:p>
          <a:p>
            <a:pPr eaLnBrk="1" hangingPunct="1"/>
            <a:r>
              <a:rPr lang="en-US" altLang="en-US" smtClean="0"/>
              <a:t>Compare the structure of a typical state court system with the structure of the federal courts</a:t>
            </a:r>
          </a:p>
          <a:p>
            <a:pPr eaLnBrk="1" hangingPunct="1"/>
            <a:r>
              <a:rPr lang="en-US" altLang="en-US" smtClean="0"/>
              <a:t>Identify typical state courts of specialized jurisdiction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CE4A3765-7DC3-4ABB-993A-2416F101BE33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9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FOCUS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primary difference between the federal court system and a state court system?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C537C73A-25C0-45F4-924A-C775922886D2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524000" y="0"/>
            <a:ext cx="2514600" cy="1066800"/>
          </a:xfrm>
          <a:prstGeom prst="rect">
            <a:avLst/>
          </a:prstGeom>
          <a:gradFill rotWithShape="0">
            <a:gsLst>
              <a:gs pos="0">
                <a:srgbClr val="FFDB43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962400" y="3886200"/>
            <a:ext cx="5715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types of specialized courts found: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Federal:  Bankruptcy, court of international trade, tax court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State:  probate, juvenile, family, small claims</a:t>
            </a:r>
          </a:p>
        </p:txBody>
      </p:sp>
    </p:spTree>
    <p:extLst>
      <p:ext uri="{BB962C8B-B14F-4D97-AF65-F5344CB8AC3E}">
        <p14:creationId xmlns:p14="http://schemas.microsoft.com/office/powerpoint/2010/main" val="388089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200"/>
              <a:t>A TYPICAL STATE COURT SYSTEM</a:t>
            </a:r>
            <a:br>
              <a:rPr lang="en-US" altLang="en-US" sz="3200"/>
            </a:br>
            <a:r>
              <a:rPr lang="en-US" altLang="en-US" sz="3200"/>
              <a:t/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B64A7EBD-FEA4-431A-B925-A6781D4F11EC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804864"/>
            <a:ext cx="645795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AutoShape 4"/>
          <p:cNvSpPr>
            <a:spLocks noChangeArrowheads="1"/>
          </p:cNvSpPr>
          <p:nvPr/>
        </p:nvSpPr>
        <p:spPr bwMode="auto">
          <a:xfrm>
            <a:off x="3886200" y="2895600"/>
            <a:ext cx="1447800" cy="533400"/>
          </a:xfrm>
          <a:prstGeom prst="rightArrow">
            <a:avLst>
              <a:gd name="adj1" fmla="val 50000"/>
              <a:gd name="adj2" fmla="val 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752600" y="2819401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Geographically based trial courts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7239000" y="990601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 tier system like the federal system</a:t>
            </a:r>
          </a:p>
        </p:txBody>
      </p:sp>
    </p:spTree>
    <p:extLst>
      <p:ext uri="{BB962C8B-B14F-4D97-AF65-F5344CB8AC3E}">
        <p14:creationId xmlns:p14="http://schemas.microsoft.com/office/powerpoint/2010/main" val="86952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A TYPICAL </a:t>
            </a:r>
            <a:br>
              <a:rPr lang="en-US" altLang="en-US" smtClean="0"/>
            </a:br>
            <a:r>
              <a:rPr lang="en-US" altLang="en-US" smtClean="0"/>
              <a:t>STATE COURT SYSTEM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State trial courts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Courts with general original jurisdiction over both criminal and civil matters are known as </a:t>
            </a:r>
            <a:r>
              <a:rPr lang="en-US" altLang="en-US" sz="2400" b="1"/>
              <a:t>circuit courts</a:t>
            </a:r>
            <a:r>
              <a:rPr lang="en-US" altLang="en-US" sz="2400"/>
              <a:t>. (Also known as superior court, district courts or courts of common pleas)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Court of Record</a:t>
            </a:r>
            <a:r>
              <a:rPr lang="en-US" altLang="en-US" sz="2400"/>
              <a:t> – keeps an exact account of what goes on at trial. (transcript, evidence, statements, determinations of the court officials and the judgment of the court)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review the decisions of courts of specialized jurisdiction.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BED7B03A-4848-40B9-B342-0CA9991E99B5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1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A TYPICAL </a:t>
            </a:r>
            <a:br>
              <a:rPr lang="en-US" altLang="en-US" smtClean="0"/>
            </a:br>
            <a:r>
              <a:rPr lang="en-US" altLang="en-US" smtClean="0"/>
              <a:t>STATE COURT SYSTEM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State courts of appeals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No more then 3 judges on panel.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Can hear oral arguments by attorneys, no new evidence.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May apply correct law, send back to lower courts for new trial.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State supreme courts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Typically you are entitled to one trial and one appeal if filed in a timely manner.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Only those with most complex legal issues are taken to supreme court.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Issue the final decision on matters of law appealed to them.  If constitutional or other federal questions may appeal to US supreme court.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14E7B94B-FFA8-4E03-8FF9-E02A7909C25A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9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200"/>
              <a:t>A TYPICAL STATE COURT SYSTEM</a:t>
            </a:r>
            <a:br>
              <a:rPr lang="en-US" altLang="en-US" sz="3200"/>
            </a:br>
            <a:r>
              <a:rPr lang="en-US" altLang="en-US" sz="3200"/>
              <a:t/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60AF21E8-0DC6-4DF1-8ADA-AF548D4FA2F9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804864"/>
            <a:ext cx="645795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67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1228605B-A4EB-4673-8571-20F39FFB04F3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29700" name="Group 2"/>
          <p:cNvGrpSpPr>
            <a:grpSpLocks/>
          </p:cNvGrpSpPr>
          <p:nvPr/>
        </p:nvGrpSpPr>
        <p:grpSpPr bwMode="auto">
          <a:xfrm>
            <a:off x="2438400" y="1304926"/>
            <a:ext cx="7467600" cy="4562475"/>
            <a:chOff x="576" y="822"/>
            <a:chExt cx="4704" cy="2874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576" y="912"/>
              <a:ext cx="4704" cy="2784"/>
              <a:chOff x="576" y="912"/>
              <a:chExt cx="4704" cy="2784"/>
            </a:xfrm>
          </p:grpSpPr>
          <p:grpSp>
            <p:nvGrpSpPr>
              <p:cNvPr id="29704" name="Group 4"/>
              <p:cNvGrpSpPr>
                <a:grpSpLocks/>
              </p:cNvGrpSpPr>
              <p:nvPr/>
            </p:nvGrpSpPr>
            <p:grpSpPr bwMode="auto">
              <a:xfrm>
                <a:off x="576" y="912"/>
                <a:ext cx="4608" cy="2688"/>
                <a:chOff x="576" y="912"/>
                <a:chExt cx="4608" cy="2688"/>
              </a:xfrm>
            </p:grpSpPr>
            <p:sp>
              <p:nvSpPr>
                <p:cNvPr id="29709" name="Rectangle 5"/>
                <p:cNvSpPr>
                  <a:spLocks noChangeArrowheads="1"/>
                </p:cNvSpPr>
                <p:nvPr/>
              </p:nvSpPr>
              <p:spPr bwMode="auto">
                <a:xfrm>
                  <a:off x="576" y="912"/>
                  <a:ext cx="4608" cy="2496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50000">
                      <a:srgbClr val="FFDB43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10" name="Rectangle 6"/>
                <p:cNvSpPr>
                  <a:spLocks noChangeArrowheads="1"/>
                </p:cNvSpPr>
                <p:nvPr/>
              </p:nvSpPr>
              <p:spPr bwMode="auto">
                <a:xfrm>
                  <a:off x="576" y="2256"/>
                  <a:ext cx="4608" cy="1344"/>
                </a:xfrm>
                <a:prstGeom prst="rect">
                  <a:avLst/>
                </a:prstGeom>
                <a:solidFill>
                  <a:srgbClr val="FFDB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9705" name="Group 7"/>
              <p:cNvGrpSpPr>
                <a:grpSpLocks/>
              </p:cNvGrpSpPr>
              <p:nvPr/>
            </p:nvGrpSpPr>
            <p:grpSpPr bwMode="auto">
              <a:xfrm>
                <a:off x="576" y="1152"/>
                <a:ext cx="4704" cy="2544"/>
                <a:chOff x="576" y="1152"/>
                <a:chExt cx="4704" cy="2544"/>
              </a:xfrm>
            </p:grpSpPr>
            <p:sp>
              <p:nvSpPr>
                <p:cNvPr id="29706" name="Line 8"/>
                <p:cNvSpPr>
                  <a:spLocks noChangeShapeType="1"/>
                </p:cNvSpPr>
                <p:nvPr/>
              </p:nvSpPr>
              <p:spPr bwMode="auto">
                <a:xfrm>
                  <a:off x="576" y="3600"/>
                  <a:ext cx="4607" cy="0"/>
                </a:xfrm>
                <a:prstGeom prst="line">
                  <a:avLst/>
                </a:prstGeom>
                <a:noFill/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7" name="Line 9"/>
                <p:cNvSpPr>
                  <a:spLocks noChangeShapeType="1"/>
                </p:cNvSpPr>
                <p:nvPr/>
              </p:nvSpPr>
              <p:spPr bwMode="auto">
                <a:xfrm>
                  <a:off x="5184" y="1152"/>
                  <a:ext cx="0" cy="2448"/>
                </a:xfrm>
                <a:prstGeom prst="line">
                  <a:avLst/>
                </a:prstGeom>
                <a:noFill/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8" name="Rectangle 10"/>
                <p:cNvSpPr>
                  <a:spLocks noChangeArrowheads="1"/>
                </p:cNvSpPr>
                <p:nvPr/>
              </p:nvSpPr>
              <p:spPr bwMode="auto">
                <a:xfrm>
                  <a:off x="4992" y="3408"/>
                  <a:ext cx="288" cy="288"/>
                </a:xfrm>
                <a:prstGeom prst="rect">
                  <a:avLst/>
                </a:prstGeom>
                <a:solidFill>
                  <a:srgbClr val="CC0000"/>
                </a:solidFill>
                <a:ln>
                  <a:noFill/>
                </a:ln>
                <a:effectLst>
                  <a:prstShdw prst="shdw17" dist="17961" dir="2700000">
                    <a:srgbClr val="7A0000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pic>
          <p:nvPicPr>
            <p:cNvPr id="29703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822"/>
              <a:ext cx="2038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1" name="Rectangle 12"/>
          <p:cNvSpPr>
            <a:spLocks noChangeArrowheads="1"/>
          </p:cNvSpPr>
          <p:nvPr/>
        </p:nvSpPr>
        <p:spPr bwMode="auto">
          <a:xfrm>
            <a:off x="2895600" y="2514601"/>
            <a:ext cx="6400800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3200">
                <a:latin typeface="Arial" panose="020B0604020202020204" pitchFamily="34" charset="0"/>
              </a:rPr>
              <a:t>What does a typical state court system have in common with the federal court system?</a:t>
            </a:r>
          </a:p>
        </p:txBody>
      </p:sp>
    </p:spTree>
    <p:extLst>
      <p:ext uri="{BB962C8B-B14F-4D97-AF65-F5344CB8AC3E}">
        <p14:creationId xmlns:p14="http://schemas.microsoft.com/office/powerpoint/2010/main" val="147278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STATE COURTS WITH SPECIALIZED JURISDICTIONS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Associate circuit courts – also known as county courts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Deal with minor criminal cases, state traffic offenses and lawsuits with small amounts less than $25,000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Not typically court of record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Appeals can go to state trial court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City or municipal courts – administer their ordinances.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Typically divided into traffic and criminal divisions.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Can be appealed to state trial court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Ordinances are not considered criminal lawss.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Small claims courts – handle disputes in which small amounts less than $2,500.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No jury just judge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Can be appealed to state trial court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473F5527-1C7D-4574-B0E4-43198DFC0C37}" type="slidenum"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8868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</TotalTime>
  <Words>526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Wingdings</vt:lpstr>
      <vt:lpstr>Droplet</vt:lpstr>
      <vt:lpstr>PowerPoint Presentation</vt:lpstr>
      <vt:lpstr>3-3 State Court Systems</vt:lpstr>
      <vt:lpstr>FOCUS</vt:lpstr>
      <vt:lpstr>A TYPICAL STATE COURT SYSTEM  </vt:lpstr>
      <vt:lpstr>A TYPICAL  STATE COURT SYSTEM</vt:lpstr>
      <vt:lpstr>A TYPICAL  STATE COURT SYSTEM</vt:lpstr>
      <vt:lpstr>A TYPICAL STATE COURT SYSTEM  </vt:lpstr>
      <vt:lpstr>PowerPoint Presentation</vt:lpstr>
      <vt:lpstr>STATE COURTS WITH SPECIALIZED JURISDICTIONS</vt:lpstr>
      <vt:lpstr>STATE COURTS WITH SPECIALIZED JURISDICTIONS</vt:lpstr>
      <vt:lpstr>PowerPoint Presentation</vt:lpstr>
    </vt:vector>
  </TitlesOfParts>
  <Company>Dougherty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Hillery, Courtney</dc:creator>
  <cp:lastModifiedBy>Hillery, Courtney</cp:lastModifiedBy>
  <cp:revision>1</cp:revision>
  <dcterms:created xsi:type="dcterms:W3CDTF">2017-11-16T03:32:56Z</dcterms:created>
  <dcterms:modified xsi:type="dcterms:W3CDTF">2017-11-16T03:34:04Z</dcterms:modified>
</cp:coreProperties>
</file>